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5" r:id="rId5"/>
    <p:sldId id="266" r:id="rId6"/>
    <p:sldId id="268" r:id="rId7"/>
    <p:sldId id="269" r:id="rId8"/>
    <p:sldId id="264" r:id="rId9"/>
    <p:sldId id="256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dirty="0" err="1" smtClean="0"/>
              <a:t>শুভেচ্ছা</a:t>
            </a:r>
            <a:endParaRPr lang="en-US" dirty="0"/>
          </a:p>
        </p:txBody>
      </p:sp>
      <p:pic>
        <p:nvPicPr>
          <p:cNvPr id="3" name="Picture 2" descr="C:\Users\GiraiHS\Downloads\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934199" cy="4495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639762"/>
          </a:xfrm>
          <a:solidFill>
            <a:srgbClr val="92D050"/>
          </a:solidFill>
          <a:ln w="38100">
            <a:solidFill>
              <a:srgbClr val="990000"/>
            </a:solidFill>
          </a:ln>
        </p:spPr>
        <p:txBody>
          <a:bodyPr>
            <a:noAutofit/>
          </a:bodyPr>
          <a:lstStyle/>
          <a:p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32" name="Flowchart: Terminator 31"/>
          <p:cNvSpPr/>
          <p:nvPr/>
        </p:nvSpPr>
        <p:spPr>
          <a:xfrm>
            <a:off x="5638800" y="2209800"/>
            <a:ext cx="1600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মুখছিদ্র</a:t>
            </a:r>
            <a:endParaRPr lang="en-US" dirty="0"/>
          </a:p>
        </p:txBody>
      </p:sp>
      <p:sp>
        <p:nvSpPr>
          <p:cNvPr id="36" name="Flowchart: Terminator 35"/>
          <p:cNvSpPr/>
          <p:nvPr/>
        </p:nvSpPr>
        <p:spPr>
          <a:xfrm>
            <a:off x="5638800" y="3124200"/>
            <a:ext cx="1600200" cy="4572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990000"/>
                </a:solidFill>
              </a:rPr>
              <a:t>খাদ্য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নালী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7" name="Flowchart: Terminator 36"/>
          <p:cNvSpPr/>
          <p:nvPr/>
        </p:nvSpPr>
        <p:spPr>
          <a:xfrm>
            <a:off x="5867400" y="3733800"/>
            <a:ext cx="1600200" cy="4572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পাকস্থলী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5715000" y="4572000"/>
            <a:ext cx="1600200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990000"/>
                </a:solidFill>
              </a:rPr>
              <a:t>ডিওডেনাম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40" name="Flowchart: Terminator 39"/>
          <p:cNvSpPr/>
          <p:nvPr/>
        </p:nvSpPr>
        <p:spPr>
          <a:xfrm>
            <a:off x="5638800" y="5334000"/>
            <a:ext cx="1600200" cy="457200"/>
          </a:xfrm>
          <a:prstGeom prst="flowChartTerminator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ইলিয়াম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Flowchart: Terminator 40"/>
          <p:cNvSpPr/>
          <p:nvPr/>
        </p:nvSpPr>
        <p:spPr>
          <a:xfrm>
            <a:off x="5715000" y="6019800"/>
            <a:ext cx="1600200" cy="4572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মলাশয়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2" name="Flowchart: Terminator 41"/>
          <p:cNvSpPr/>
          <p:nvPr/>
        </p:nvSpPr>
        <p:spPr>
          <a:xfrm>
            <a:off x="5715000" y="6477000"/>
            <a:ext cx="1600200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অবসারনী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1600" y="990600"/>
            <a:ext cx="4343400" cy="5640388"/>
            <a:chOff x="1371600" y="1066800"/>
            <a:chExt cx="4343400" cy="5640388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2896394" y="6630194"/>
              <a:ext cx="75406" cy="75406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371600" y="1066800"/>
              <a:ext cx="4343400" cy="5640388"/>
              <a:chOff x="1371600" y="1066800"/>
              <a:chExt cx="4343400" cy="5640388"/>
            </a:xfrm>
          </p:grpSpPr>
          <p:pic>
            <p:nvPicPr>
              <p:cNvPr id="3" name="Picture 2" descr="CAPQHVCOCAO3A0TNCA80D1AECA0GT7VWCA8XHBQRCADA1CYZCA9PO1QXCATLSXI7CA94QOKFCA4YTMAVCA69HL73CAO4XRC3CAKBJ242CAD2R8MTCA4CBDAECAREXFW3CASF4VKJCAZE1BD3CALC812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066800"/>
                <a:ext cx="3200400" cy="5410200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3886200" y="2438400"/>
                <a:ext cx="1676400" cy="1588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048000" y="3352800"/>
                <a:ext cx="2514600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76600" y="3962400"/>
                <a:ext cx="2438400" cy="15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67000" y="4800600"/>
                <a:ext cx="2971800" cy="1588"/>
              </a:xfrm>
              <a:prstGeom prst="line">
                <a:avLst/>
              </a:prstGeom>
              <a:ln w="381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124200" y="5562600"/>
                <a:ext cx="24384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971800" y="6248400"/>
                <a:ext cx="2667000" cy="7620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971800" y="6705600"/>
                <a:ext cx="2743200" cy="1588"/>
              </a:xfrm>
              <a:prstGeom prst="line">
                <a:avLst/>
              </a:prstGeom>
              <a:ln w="381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>
              <a:off x="3009900" y="4229100"/>
              <a:ext cx="533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1981200"/>
            <a:ext cx="73152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পরিপাক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তন্ত্রের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চিহ্নিত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চিত্র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অংকন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91400" cy="11430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স</a:t>
            </a:r>
            <a:r>
              <a:rPr lang="en-US" sz="6000" dirty="0" err="1" smtClean="0">
                <a:solidFill>
                  <a:srgbClr val="00B050"/>
                </a:solidFill>
              </a:rPr>
              <a:t>বা</a:t>
            </a:r>
            <a:r>
              <a:rPr lang="en-US" sz="6000" dirty="0" err="1" smtClean="0">
                <a:solidFill>
                  <a:srgbClr val="0000FF"/>
                </a:solidFill>
              </a:rPr>
              <a:t>ই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</a:rPr>
              <a:t>কে</a:t>
            </a: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ধ</a:t>
            </a:r>
            <a:r>
              <a:rPr lang="en-US" sz="6000" dirty="0" err="1" smtClean="0">
                <a:solidFill>
                  <a:srgbClr val="FFFF00"/>
                </a:solidFill>
              </a:rPr>
              <a:t>ন্য</a:t>
            </a:r>
            <a:r>
              <a:rPr lang="en-US" sz="6000" dirty="0" err="1" smtClean="0">
                <a:solidFill>
                  <a:srgbClr val="002060"/>
                </a:solidFill>
              </a:rPr>
              <a:t>বা</a:t>
            </a:r>
            <a:r>
              <a:rPr lang="en-US" sz="6000" dirty="0" err="1" smtClean="0">
                <a:solidFill>
                  <a:srgbClr val="C00000"/>
                </a:solidFill>
              </a:rPr>
              <a:t>দ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GiraiHS\Downloads\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934199" cy="4495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মোঃসাহেদুল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 শিক্ষক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বিজ্ঞান)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গিরাই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উচচবিদ্যালয়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7ম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 বিজ্ঞান</a:t>
            </a:r>
          </a:p>
          <a:p>
            <a:pPr>
              <a:buNone/>
            </a:pP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রক্তসংবহনতন্ত্র</a:t>
            </a:r>
            <a:endPara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দুটির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তাকাই</a:t>
            </a:r>
            <a:endParaRPr lang="en-US" dirty="0"/>
          </a:p>
        </p:txBody>
      </p:sp>
      <p:pic>
        <p:nvPicPr>
          <p:cNvPr id="1026" name="Picture 2" descr="C:\Users\GiraiHS\Pictures\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124200" cy="4648200"/>
          </a:xfrm>
          <a:prstGeom prst="rect">
            <a:avLst/>
          </a:prstGeom>
          <a:noFill/>
        </p:spPr>
      </p:pic>
      <p:pic>
        <p:nvPicPr>
          <p:cNvPr id="4" name="Picture 3" descr="CAEP17EVCAPW1GCLCAHBB99BCADDQIZ3CAU6L4L7CA35587SCA2FYX5OCAB9Y4CACANP23XOCAHSF33DCAV98T96CARBL2AWCAWORK08CAOJ4A6DCATSF36NCAG6GGYLCAT1JLIDCA5LY6L5CACPS48X.jpg"/>
          <p:cNvPicPr>
            <a:picLocks noChangeAspect="1"/>
          </p:cNvPicPr>
          <p:nvPr/>
        </p:nvPicPr>
        <p:blipFill>
          <a:blip r:embed="rId3"/>
          <a:srcRect b="8197"/>
          <a:stretch>
            <a:fillRect/>
          </a:stretch>
        </p:blipFill>
        <p:spPr>
          <a:xfrm>
            <a:off x="990600" y="1524000"/>
            <a:ext cx="3429000" cy="4648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799"/>
            <a:ext cx="6553200" cy="3124201"/>
          </a:xfr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8000" dirty="0" err="1" smtClean="0"/>
              <a:t>পরিপাক</a:t>
            </a:r>
            <a:r>
              <a:rPr lang="en-US" sz="8000" dirty="0" smtClean="0"/>
              <a:t> </a:t>
            </a:r>
            <a:r>
              <a:rPr lang="en-US" sz="8000" dirty="0" err="1" smtClean="0"/>
              <a:t>তন্ত্র</a:t>
            </a:r>
            <a:endParaRPr lang="en-US" sz="8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শিখন</a:t>
            </a:r>
            <a:r>
              <a:rPr lang="en-US" sz="6000" dirty="0" smtClean="0"/>
              <a:t> </a:t>
            </a:r>
            <a:r>
              <a:rPr lang="en-US" sz="6000" dirty="0" err="1" smtClean="0"/>
              <a:t>ফল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1"/>
            <a:ext cx="7239000" cy="3810000"/>
          </a:xfr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পরিপাক</a:t>
            </a:r>
            <a:r>
              <a:rPr lang="en-US" dirty="0" smtClean="0">
                <a:solidFill>
                  <a:srgbClr val="0000FF"/>
                </a:solidFill>
              </a:rPr>
              <a:t> ও </a:t>
            </a:r>
            <a:r>
              <a:rPr lang="en-US" dirty="0" err="1" smtClean="0">
                <a:solidFill>
                  <a:srgbClr val="0000FF"/>
                </a:solidFill>
              </a:rPr>
              <a:t>পরিপাক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তন্ত্র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কী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তা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বলতে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পারবে</a:t>
            </a:r>
            <a:r>
              <a:rPr lang="en-US" dirty="0" smtClean="0">
                <a:solidFill>
                  <a:srgbClr val="0000FF"/>
                </a:solidFill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লালা</a:t>
            </a:r>
            <a:r>
              <a:rPr lang="en-US" dirty="0" smtClean="0">
                <a:solidFill>
                  <a:srgbClr val="7030A0"/>
                </a:solidFill>
              </a:rPr>
              <a:t> ও </a:t>
            </a:r>
            <a:r>
              <a:rPr lang="en-US" dirty="0" err="1" smtClean="0">
                <a:solidFill>
                  <a:srgbClr val="7030A0"/>
                </a:solidFill>
              </a:rPr>
              <a:t>এনজাইম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তা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বলতে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পৌষ্টিকনালীর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বিভিন্ন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অংশের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নাম</a:t>
            </a:r>
            <a:r>
              <a:rPr lang="en-US" dirty="0" smtClean="0">
                <a:solidFill>
                  <a:srgbClr val="009900"/>
                </a:solidFill>
              </a:rPr>
              <a:t> ও </a:t>
            </a:r>
            <a:r>
              <a:rPr lang="en-US" dirty="0" err="1" smtClean="0">
                <a:solidFill>
                  <a:srgbClr val="009900"/>
                </a:solidFill>
              </a:rPr>
              <a:t>কাজ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বলতে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পারবে</a:t>
            </a:r>
            <a:r>
              <a:rPr lang="en-US" dirty="0" smtClean="0">
                <a:solidFill>
                  <a:srgbClr val="009900"/>
                </a:solidFill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পৌষ্টিকগ্রন্থির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নাম</a:t>
            </a:r>
            <a:r>
              <a:rPr lang="en-US" dirty="0" smtClean="0">
                <a:solidFill>
                  <a:srgbClr val="C00000"/>
                </a:solidFill>
              </a:rPr>
              <a:t> ও </a:t>
            </a:r>
            <a:r>
              <a:rPr lang="en-US" dirty="0" err="1" smtClean="0">
                <a:solidFill>
                  <a:srgbClr val="C00000"/>
                </a:solidFill>
              </a:rPr>
              <a:t>কাজ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বলতে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পারবে</a:t>
            </a:r>
            <a:r>
              <a:rPr lang="en-US" dirty="0" smtClean="0">
                <a:solidFill>
                  <a:srgbClr val="C00000"/>
                </a:solidFill>
              </a:rPr>
              <a:t> ।</a:t>
            </a: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/>
              <a:t>পরিপাক</a:t>
            </a:r>
            <a:r>
              <a:rPr lang="en-US" dirty="0" smtClean="0"/>
              <a:t> </a:t>
            </a:r>
            <a:r>
              <a:rPr lang="en-US" dirty="0" err="1" smtClean="0"/>
              <a:t>তন্ত্রের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অংকন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পরিপা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হয়,যা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পরিপাকতন্ত্রঃ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362700" y="2324100"/>
            <a:ext cx="2133600" cy="533400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990000"/>
                </a:solidFill>
              </a:rPr>
              <a:t>খাদ্য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নালী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438900" y="1562100"/>
            <a:ext cx="2057400" cy="5334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গলবিল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362700" y="800100"/>
            <a:ext cx="2057400" cy="5334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চোয়াল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362700" y="3314700"/>
            <a:ext cx="2133600" cy="5334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পাকস্থলী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515100" y="4152900"/>
            <a:ext cx="2057400" cy="5334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990000"/>
                </a:solidFill>
              </a:rPr>
              <a:t>ডিওডেনাম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515100" y="4914900"/>
            <a:ext cx="1905000" cy="4572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ইলিয়াম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591300" y="5829300"/>
            <a:ext cx="1981200" cy="4572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অবসারনী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500" y="800100"/>
            <a:ext cx="18288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মুখ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গহব্বর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09600" y="2362200"/>
            <a:ext cx="1905000" cy="45720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যকৃত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47700" y="3314700"/>
            <a:ext cx="1905000" cy="4572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পিত্তথলি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571500" y="4914900"/>
            <a:ext cx="18288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কোলন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47700" y="6057900"/>
            <a:ext cx="1905000" cy="5334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C000"/>
                </a:solidFill>
              </a:rPr>
              <a:t>মলাশয়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47700" y="5524500"/>
            <a:ext cx="1828800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সিকাম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3900" y="4076700"/>
            <a:ext cx="1752600" cy="457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/>
              <a:t>অগ্নাশয়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24100" y="114300"/>
            <a:ext cx="4267200" cy="6629400"/>
            <a:chOff x="1981200" y="228600"/>
            <a:chExt cx="4267200" cy="6629400"/>
          </a:xfrm>
        </p:grpSpPr>
        <p:grpSp>
          <p:nvGrpSpPr>
            <p:cNvPr id="17" name="Group 16"/>
            <p:cNvGrpSpPr/>
            <p:nvPr/>
          </p:nvGrpSpPr>
          <p:grpSpPr>
            <a:xfrm>
              <a:off x="2362200" y="228600"/>
              <a:ext cx="3543300" cy="6629400"/>
              <a:chOff x="2362200" y="228600"/>
              <a:chExt cx="3543300" cy="6629400"/>
            </a:xfrm>
          </p:grpSpPr>
          <p:pic>
            <p:nvPicPr>
              <p:cNvPr id="32" name="Picture 31" descr="C:\Users\GiraiHS\Desktop\Power Point Doc\images.jpg"/>
              <p:cNvPicPr>
                <a:picLocks noChangeAspect="1" noChangeArrowheads="1"/>
              </p:cNvPicPr>
              <p:nvPr/>
            </p:nvPicPr>
            <p:blipFill>
              <a:blip r:embed="rId2"/>
              <a:srcRect l="15217" t="3390" r="23356" b="57966"/>
              <a:stretch>
                <a:fillRect/>
              </a:stretch>
            </p:blipFill>
            <p:spPr bwMode="auto">
              <a:xfrm>
                <a:off x="3276600" y="228600"/>
                <a:ext cx="1828800" cy="2019094"/>
              </a:xfrm>
              <a:prstGeom prst="rect">
                <a:avLst/>
              </a:prstGeom>
              <a:noFill/>
            </p:spPr>
          </p:pic>
          <p:pic>
            <p:nvPicPr>
              <p:cNvPr id="33" name="Picture 32" descr="C:\মানুষের অঙ্গ২\imagesd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lc="http://schemas.openxmlformats.org/drawingml/2006/lockedCanvas"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981200"/>
                <a:ext cx="3543300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8" name="Straight Arrow Connector 17"/>
            <p:cNvCxnSpPr/>
            <p:nvPr/>
          </p:nvCxnSpPr>
          <p:spPr>
            <a:xfrm>
              <a:off x="2133600" y="2743200"/>
              <a:ext cx="1143000" cy="76200"/>
            </a:xfrm>
            <a:prstGeom prst="straightConnector1">
              <a:avLst/>
            </a:prstGeom>
            <a:ln w="28575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</p:cNvCxnSpPr>
            <p:nvPr/>
          </p:nvCxnSpPr>
          <p:spPr>
            <a:xfrm>
              <a:off x="2209800" y="3657600"/>
              <a:ext cx="1219200" cy="1588"/>
            </a:xfrm>
            <a:prstGeom prst="straightConnector1">
              <a:avLst/>
            </a:prstGeom>
            <a:ln w="38100">
              <a:solidFill>
                <a:srgbClr val="99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3"/>
            </p:cNvCxnSpPr>
            <p:nvPr/>
          </p:nvCxnSpPr>
          <p:spPr>
            <a:xfrm flipV="1">
              <a:off x="2133600" y="3886200"/>
              <a:ext cx="1981200" cy="5334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 flipV="1">
              <a:off x="2133600" y="5791200"/>
              <a:ext cx="1600200" cy="762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981200" y="5334000"/>
              <a:ext cx="1447800" cy="76200"/>
            </a:xfrm>
            <a:prstGeom prst="straightConnector1">
              <a:avLst/>
            </a:prstGeom>
            <a:ln w="38100">
              <a:solidFill>
                <a:srgbClr val="99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3"/>
            </p:cNvCxnSpPr>
            <p:nvPr/>
          </p:nvCxnSpPr>
          <p:spPr>
            <a:xfrm flipV="1">
              <a:off x="2209800" y="6248400"/>
              <a:ext cx="1752600" cy="1905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4191000" y="2133600"/>
              <a:ext cx="1828800" cy="457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1"/>
            </p:cNvCxnSpPr>
            <p:nvPr/>
          </p:nvCxnSpPr>
          <p:spPr>
            <a:xfrm rot="10800000">
              <a:off x="4648200" y="3352800"/>
              <a:ext cx="1371600" cy="342900"/>
            </a:xfrm>
            <a:prstGeom prst="straightConnector1">
              <a:avLst/>
            </a:prstGeom>
            <a:ln w="38100">
              <a:solidFill>
                <a:srgbClr val="99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3886200" y="3581400"/>
              <a:ext cx="2133600" cy="9906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rot="10800000">
              <a:off x="4267200" y="5105400"/>
              <a:ext cx="1905000" cy="152400"/>
            </a:xfrm>
            <a:prstGeom prst="straightConnector1">
              <a:avLst/>
            </a:prstGeom>
            <a:ln w="38100">
              <a:solidFill>
                <a:srgbClr val="99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4114800" y="6324600"/>
              <a:ext cx="2133600" cy="3048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" idx="1"/>
            </p:cNvCxnSpPr>
            <p:nvPr/>
          </p:nvCxnSpPr>
          <p:spPr>
            <a:xfrm rot="10800000">
              <a:off x="4191000" y="1447800"/>
              <a:ext cx="1905000" cy="495300"/>
            </a:xfrm>
            <a:prstGeom prst="straightConnector1">
              <a:avLst/>
            </a:prstGeom>
            <a:ln w="28575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590800" y="1295400"/>
              <a:ext cx="12954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4800600" y="1066800"/>
              <a:ext cx="11430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532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ফুটেজ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3124200"/>
          <a:ext cx="2541587" cy="685800"/>
        </p:xfrm>
        <a:graphic>
          <a:graphicData uri="http://schemas.openxmlformats.org/presentationml/2006/ole">
            <p:oleObj spid="_x0000_s1026" name="Packager Shell Object" showAsIcon="1" r:id="rId3" imgW="25412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86600" cy="6858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অংশের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ও </a:t>
            </a:r>
            <a:r>
              <a:rPr lang="en-US" dirty="0" err="1" smtClean="0"/>
              <a:t>কাজ</a:t>
            </a:r>
            <a:r>
              <a:rPr lang="en-US" dirty="0" smtClean="0"/>
              <a:t>(</a:t>
            </a:r>
            <a:r>
              <a:rPr lang="en-US" sz="3100" dirty="0" err="1" smtClean="0"/>
              <a:t>দলীয়</a:t>
            </a:r>
            <a:r>
              <a:rPr lang="en-US" sz="3100" dirty="0" smtClean="0"/>
              <a:t> </a:t>
            </a:r>
            <a:r>
              <a:rPr lang="en-US" sz="3100" dirty="0" err="1" smtClean="0"/>
              <a:t>কাজ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Users\GiraiHS\Desktop\Power Point Doc\images.jpg"/>
          <p:cNvPicPr>
            <a:picLocks noChangeAspect="1" noChangeArrowheads="1"/>
          </p:cNvPicPr>
          <p:nvPr/>
        </p:nvPicPr>
        <p:blipFill>
          <a:blip r:embed="rId2"/>
          <a:srcRect l="15217" t="3390" r="17391"/>
          <a:stretch>
            <a:fillRect/>
          </a:stretch>
        </p:blipFill>
        <p:spPr bwMode="auto">
          <a:xfrm>
            <a:off x="2590800" y="914400"/>
            <a:ext cx="3810000" cy="5943600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6324600" y="1600200"/>
            <a:ext cx="914400" cy="381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324600" y="2209800"/>
            <a:ext cx="914400" cy="3810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400800" y="2819400"/>
            <a:ext cx="914400" cy="381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৪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400800" y="4191000"/>
            <a:ext cx="914400" cy="3810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৫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400800" y="4648200"/>
            <a:ext cx="914400" cy="3810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৭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477000" y="5334000"/>
            <a:ext cx="914400" cy="3810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৯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400800" y="6477000"/>
            <a:ext cx="914400" cy="381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১২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752600" y="1981200"/>
            <a:ext cx="914400" cy="3810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1676400" y="4114800"/>
            <a:ext cx="914400" cy="381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৬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676400" y="4648200"/>
            <a:ext cx="914400" cy="3810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৮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676400" y="5410200"/>
            <a:ext cx="914400" cy="3810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১০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1676400" y="6172200"/>
            <a:ext cx="914400" cy="381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১১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182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শুভেচ্ছা</vt:lpstr>
      <vt:lpstr>পরিচিতি</vt:lpstr>
      <vt:lpstr>চিত্র দুটির দিকে তাকাই</vt:lpstr>
      <vt:lpstr>আজকের পাঠ</vt:lpstr>
      <vt:lpstr>শিখন ফল</vt:lpstr>
      <vt:lpstr>খাদ্য পরিপাক ও পরিপাকতন্ত্র</vt:lpstr>
      <vt:lpstr>Slide 7</vt:lpstr>
      <vt:lpstr> একটি ভিডিও ফুটেজ</vt:lpstr>
      <vt:lpstr>চিহ্নিত অংশের নাম ও কাজ(দলীয় কাজ)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GiraiHS</dc:creator>
  <cp:lastModifiedBy>sahedul</cp:lastModifiedBy>
  <cp:revision>62</cp:revision>
  <dcterms:created xsi:type="dcterms:W3CDTF">2006-08-16T00:00:00Z</dcterms:created>
  <dcterms:modified xsi:type="dcterms:W3CDTF">2017-09-17T06:53:07Z</dcterms:modified>
</cp:coreProperties>
</file>